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4"/>
    <p:sldMasterId id="214748368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ubik Light"/>
      <p:regular r:id="rId21"/>
      <p:bold r:id="rId22"/>
      <p:italic r:id="rId23"/>
      <p:boldItalic r:id="rId24"/>
    </p:embeddedFont>
    <p:embeddedFont>
      <p:font typeface="Lobster"/>
      <p:regular r:id="rId25"/>
    </p:embeddedFont>
    <p:embeddedFont>
      <p:font typeface="Oswald Light"/>
      <p:regular r:id="rId26"/>
      <p:bold r:id="rId27"/>
    </p:embeddedFont>
    <p:embeddedFont>
      <p:font typeface="Pacifico"/>
      <p:regular r:id="rId28"/>
    </p:embeddedFont>
    <p:embeddedFont>
      <p:font typeface="Rozha One"/>
      <p:regular r:id="rId29"/>
    </p:embeddedFont>
    <p:embeddedFont>
      <p:font typeface="Oswal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ubikLight-bold.fntdata"/><Relationship Id="rId21" Type="http://schemas.openxmlformats.org/officeDocument/2006/relationships/font" Target="fonts/RubikLight-regular.fntdata"/><Relationship Id="rId24" Type="http://schemas.openxmlformats.org/officeDocument/2006/relationships/font" Target="fonts/RubikLight-boldItalic.fntdata"/><Relationship Id="rId23" Type="http://schemas.openxmlformats.org/officeDocument/2006/relationships/font" Target="fonts/Rubik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OswaldLight-regular.fntdata"/><Relationship Id="rId25" Type="http://schemas.openxmlformats.org/officeDocument/2006/relationships/font" Target="fonts/Lobster-regular.fntdata"/><Relationship Id="rId28" Type="http://schemas.openxmlformats.org/officeDocument/2006/relationships/font" Target="fonts/Pacifico-regular.fntdata"/><Relationship Id="rId27" Type="http://schemas.openxmlformats.org/officeDocument/2006/relationships/font" Target="fonts/OswaldLigh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zhaOn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swald-bold.fntdata"/><Relationship Id="rId30" Type="http://schemas.openxmlformats.org/officeDocument/2006/relationships/font" Target="fonts/Oswal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f3eba6424e_2_1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f3eba6424e_2_1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f3eba6424e_2_1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f3eba6424e_2_1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f3eba6424e_2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f3eba6424e_2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f3eba6424e_2_1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f3eba6424e_2_1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f3eba6424e_2_2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f3eba6424e_2_2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6cef8a2c0bb9e2bf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6cef8a2c0bb9e2bf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f3eba6424e_2_3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f3eba6424e_2_3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ef6228d7a0bb08f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ef6228d7a0bb08f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3eba6424e_2_2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f3eba6424e_2_2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f6228d7a0bb08f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ef6228d7a0bb08f_1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f3eba6424e_2_2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f3eba6424e_2_2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77fa6c8a31216cab_1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77fa6c8a31216cab_1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8d490344f8aefc2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18d490344f8aefc2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f6228d7a0bb08f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ef6228d7a0bb08f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1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Relationship Id="rId7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title">
  <p:cSld name="PPTMON titl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15636" y="1151548"/>
            <a:ext cx="5112729" cy="2840405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PTMON slide">
  <p:cSld name="1_PPTMON slid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5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PTMON slide">
  <p:cSld name="2_PPTMON slid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6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PTMON title">
  <p:cSld name="1_PPTMON 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15636" y="1151548"/>
            <a:ext cx="5112729" cy="2840405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PTMON slide">
  <p:cSld name="3_PPTMON slide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PPTMON slide">
  <p:cSld name="13_PPTMON slid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9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81" name="Google Shape;81;p19"/>
          <p:cNvSpPr/>
          <p:nvPr>
            <p:ph idx="2" type="pic"/>
          </p:nvPr>
        </p:nvSpPr>
        <p:spPr>
          <a:xfrm>
            <a:off x="5489670" y="866197"/>
            <a:ext cx="2751300" cy="3411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127000" sx="101000" rotWithShape="0" algn="ctr" sy="101000">
              <a:srgbClr val="000000"/>
            </a:outerShdw>
          </a:effectLst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PPTMON slide">
  <p:cSld name="14_PPTMON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87" name="Google Shape;87;p20"/>
          <p:cNvSpPr/>
          <p:nvPr>
            <p:ph idx="2" type="pic"/>
          </p:nvPr>
        </p:nvSpPr>
        <p:spPr>
          <a:xfrm>
            <a:off x="1127607" y="1759025"/>
            <a:ext cx="1460400" cy="146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8" name="Google Shape;88;p20"/>
          <p:cNvSpPr/>
          <p:nvPr>
            <p:ph idx="3" type="pic"/>
          </p:nvPr>
        </p:nvSpPr>
        <p:spPr>
          <a:xfrm>
            <a:off x="6556079" y="1759025"/>
            <a:ext cx="1460400" cy="146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9" name="Google Shape;89;p20"/>
          <p:cNvSpPr/>
          <p:nvPr>
            <p:ph idx="4" type="pic"/>
          </p:nvPr>
        </p:nvSpPr>
        <p:spPr>
          <a:xfrm>
            <a:off x="4746588" y="1759025"/>
            <a:ext cx="1460400" cy="146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0" name="Google Shape;90;p20"/>
          <p:cNvSpPr/>
          <p:nvPr>
            <p:ph idx="5" type="pic"/>
          </p:nvPr>
        </p:nvSpPr>
        <p:spPr>
          <a:xfrm>
            <a:off x="2937098" y="1759025"/>
            <a:ext cx="1460400" cy="146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PTMON slide">
  <p:cSld name="4_PPTMON slid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1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PPTMON slide">
  <p:cSld name="15_PPTMON slid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01" name="Google Shape;101;p22"/>
          <p:cNvSpPr/>
          <p:nvPr>
            <p:ph idx="2" type="pic"/>
          </p:nvPr>
        </p:nvSpPr>
        <p:spPr>
          <a:xfrm>
            <a:off x="901535" y="866197"/>
            <a:ext cx="3141000" cy="341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PTMON slide">
  <p:cSld name="5_PPTMON slid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3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PPTMON slide">
  <p:cSld name="16_PPTMON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4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12" name="Google Shape;112;p24"/>
          <p:cNvSpPr/>
          <p:nvPr>
            <p:ph idx="2" type="pic"/>
          </p:nvPr>
        </p:nvSpPr>
        <p:spPr>
          <a:xfrm>
            <a:off x="5829300" y="1075747"/>
            <a:ext cx="2411700" cy="341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" name="Google Shape;113;p24"/>
          <p:cNvSpPr/>
          <p:nvPr>
            <p:ph idx="3" type="pic"/>
          </p:nvPr>
        </p:nvSpPr>
        <p:spPr>
          <a:xfrm>
            <a:off x="3267076" y="1075747"/>
            <a:ext cx="2411700" cy="341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PPTMON slide">
  <p:cSld name="6_PPTMON slid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PPTMON slide">
  <p:cSld name="17_PPTMON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24" name="Google Shape;124;p26"/>
          <p:cNvSpPr/>
          <p:nvPr>
            <p:ph idx="2" type="pic"/>
          </p:nvPr>
        </p:nvSpPr>
        <p:spPr>
          <a:xfrm>
            <a:off x="6007613" y="1344407"/>
            <a:ext cx="2454600" cy="24546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5" name="Google Shape;125;p26"/>
          <p:cNvSpPr/>
          <p:nvPr>
            <p:ph idx="3" type="pic"/>
          </p:nvPr>
        </p:nvSpPr>
        <p:spPr>
          <a:xfrm>
            <a:off x="3365756" y="1344407"/>
            <a:ext cx="2454600" cy="24546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PPTMON slide">
  <p:cSld name="18_PPTMON slide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7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31" name="Google Shape;131;p27"/>
          <p:cNvSpPr/>
          <p:nvPr>
            <p:ph idx="2" type="pic"/>
          </p:nvPr>
        </p:nvSpPr>
        <p:spPr>
          <a:xfrm>
            <a:off x="4922723" y="1505256"/>
            <a:ext cx="3406800" cy="213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PPTMON slide">
  <p:cSld name="7_PPTMON slid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8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PPTMON slide">
  <p:cSld name="8_PPTMON slid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9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PPTMON slide">
  <p:cSld name="9_PPTMON slid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PTMON title">
  <p:cSld name="2_PPTMON title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1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15636" y="1151548"/>
            <a:ext cx="5112729" cy="2840405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PTMON slide">
  <p:cSld name="10_PPTMON slide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2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PPTMON slide">
  <p:cSld name="19_PPTMON slide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3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62" name="Google Shape;162;p33"/>
          <p:cNvSpPr/>
          <p:nvPr>
            <p:ph idx="2" type="pic"/>
          </p:nvPr>
        </p:nvSpPr>
        <p:spPr>
          <a:xfrm>
            <a:off x="5927354" y="756819"/>
            <a:ext cx="1659000" cy="3630000"/>
          </a:xfrm>
          <a:prstGeom prst="roundRect">
            <a:avLst>
              <a:gd fmla="val 13456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PPTMON slide">
  <p:cSld name="20_PPTMON slide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4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68" name="Google Shape;168;p34"/>
          <p:cNvSpPr/>
          <p:nvPr>
            <p:ph idx="2" type="pic"/>
          </p:nvPr>
        </p:nvSpPr>
        <p:spPr>
          <a:xfrm>
            <a:off x="5384601" y="650081"/>
            <a:ext cx="2834400" cy="3771900"/>
          </a:xfrm>
          <a:prstGeom prst="roundRect">
            <a:avLst>
              <a:gd fmla="val 1926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PPTMON slide">
  <p:cSld name="21_PPTMON slid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5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  <p:sp>
        <p:nvSpPr>
          <p:cNvPr id="174" name="Google Shape;174;p35"/>
          <p:cNvSpPr/>
          <p:nvPr>
            <p:ph idx="2" type="pic"/>
          </p:nvPr>
        </p:nvSpPr>
        <p:spPr>
          <a:xfrm>
            <a:off x="3340793" y="628739"/>
            <a:ext cx="5059800" cy="3448200"/>
          </a:xfrm>
          <a:prstGeom prst="roundRect">
            <a:avLst>
              <a:gd fmla="val 1000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slide">
  <p:cSld name="PPTMON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6">
            <a:hlinkClick r:id="rId4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custom" showMasterSp="0">
  <p:cSld name="PPTMON custom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7">
            <a:hlinkClick r:id="rId4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PPTMON slide">
  <p:cSld name="11_PPTMON slide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8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PPTMON slide">
  <p:cSld name="12_PPTMON slide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518422" y="5297943"/>
            <a:ext cx="129934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9">
            <a:hlinkClick r:id="rId5"/>
          </p:cNvPr>
          <p:cNvSpPr txBox="1"/>
          <p:nvPr/>
        </p:nvSpPr>
        <p:spPr>
          <a:xfrm>
            <a:off x="3326232" y="5297943"/>
            <a:ext cx="201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6236" y="299586"/>
            <a:ext cx="8471527" cy="4544329"/>
          </a:xfrm>
          <a:prstGeom prst="rect">
            <a:avLst/>
          </a:prstGeom>
          <a:solidFill>
            <a:srgbClr val="FAF9F7"/>
          </a:solidFill>
          <a:ln>
            <a:noFill/>
          </a:ln>
          <a:effectLst>
            <a:outerShdw blurRad="127000" sx="101000" rotWithShape="0" algn="ctr" sy="1010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7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rive.google.com/file/d/1CjqkEALQRvZCegvjE8wR20Jxpc4kfkqs/view?usp=drivesdk" TargetMode="External"/><Relationship Id="rId4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0"/>
          <p:cNvSpPr/>
          <p:nvPr/>
        </p:nvSpPr>
        <p:spPr>
          <a:xfrm>
            <a:off x="2134400" y="2164502"/>
            <a:ext cx="48753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4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Иоганн Себастьян Бах</a:t>
            </a:r>
            <a:endParaRPr sz="4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6" name="Google Shape;196;p40"/>
          <p:cNvSpPr/>
          <p:nvPr/>
        </p:nvSpPr>
        <p:spPr>
          <a:xfrm>
            <a:off x="2798545" y="3090339"/>
            <a:ext cx="3546900" cy="2964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композитор</a:t>
            </a:r>
            <a:endParaRPr sz="18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1"/>
          <p:cNvSpPr txBox="1"/>
          <p:nvPr/>
        </p:nvSpPr>
        <p:spPr>
          <a:xfrm>
            <a:off x="6311575" y="638775"/>
            <a:ext cx="19296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3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План</a:t>
            </a:r>
            <a:endParaRPr i="1" sz="3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2" name="Google Shape;202;p41"/>
          <p:cNvSpPr txBox="1"/>
          <p:nvPr/>
        </p:nvSpPr>
        <p:spPr>
          <a:xfrm>
            <a:off x="2876300" y="1807125"/>
            <a:ext cx="5364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6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Каждый деятель может остаться в истории, а его история влияет на настоящее</a:t>
            </a:r>
            <a:endParaRPr i="1" sz="16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03" name="Google Shape;203;p41"/>
          <p:cNvSpPr/>
          <p:nvPr/>
        </p:nvSpPr>
        <p:spPr>
          <a:xfrm>
            <a:off x="1146350" y="917775"/>
            <a:ext cx="6879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lt1"/>
                </a:solidFill>
                <a:latin typeface="Rozha One"/>
                <a:ea typeface="Rozha One"/>
                <a:cs typeface="Rozha One"/>
                <a:sym typeface="Rozha One"/>
              </a:rPr>
              <a:t>01.</a:t>
            </a:r>
            <a:endParaRPr sz="1100"/>
          </a:p>
        </p:txBody>
      </p:sp>
      <p:sp>
        <p:nvSpPr>
          <p:cNvPr id="204" name="Google Shape;204;p41"/>
          <p:cNvSpPr/>
          <p:nvPr/>
        </p:nvSpPr>
        <p:spPr>
          <a:xfrm>
            <a:off x="1146351" y="1995600"/>
            <a:ext cx="6879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lt1"/>
                </a:solidFill>
                <a:latin typeface="Rozha One"/>
                <a:ea typeface="Rozha One"/>
                <a:cs typeface="Rozha One"/>
                <a:sym typeface="Rozha One"/>
              </a:rPr>
              <a:t>02.</a:t>
            </a:r>
            <a:endParaRPr sz="1100"/>
          </a:p>
        </p:txBody>
      </p:sp>
      <p:sp>
        <p:nvSpPr>
          <p:cNvPr id="205" name="Google Shape;205;p41"/>
          <p:cNvSpPr/>
          <p:nvPr/>
        </p:nvSpPr>
        <p:spPr>
          <a:xfrm>
            <a:off x="1195702" y="2987675"/>
            <a:ext cx="589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lt1"/>
                </a:solidFill>
                <a:latin typeface="Rozha One"/>
                <a:ea typeface="Rozha One"/>
                <a:cs typeface="Rozha One"/>
                <a:sym typeface="Rozha One"/>
              </a:rPr>
              <a:t>03.</a:t>
            </a:r>
            <a:endParaRPr sz="1100"/>
          </a:p>
        </p:txBody>
      </p:sp>
      <p:sp>
        <p:nvSpPr>
          <p:cNvPr id="206" name="Google Shape;206;p41"/>
          <p:cNvSpPr/>
          <p:nvPr/>
        </p:nvSpPr>
        <p:spPr>
          <a:xfrm>
            <a:off x="1097000" y="1388125"/>
            <a:ext cx="23604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Биография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07" name="Google Shape;207;p41"/>
          <p:cNvSpPr/>
          <p:nvPr/>
        </p:nvSpPr>
        <p:spPr>
          <a:xfrm>
            <a:off x="1097000" y="2434188"/>
            <a:ext cx="23604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Творчество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08" name="Google Shape;208;p41"/>
          <p:cNvSpPr/>
          <p:nvPr/>
        </p:nvSpPr>
        <p:spPr>
          <a:xfrm>
            <a:off x="1146350" y="3501000"/>
            <a:ext cx="23604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Анализ 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09" name="Google Shape;209;p41"/>
          <p:cNvSpPr txBox="1"/>
          <p:nvPr/>
        </p:nvSpPr>
        <p:spPr>
          <a:xfrm>
            <a:off x="2876300" y="2859750"/>
            <a:ext cx="5364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6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Музыка становится мостом между душами, соединяя прошлое и будущее.</a:t>
            </a:r>
            <a:endParaRPr i="1" sz="16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10" name="Google Shape;210;p41"/>
          <p:cNvSpPr txBox="1"/>
          <p:nvPr/>
        </p:nvSpPr>
        <p:spPr>
          <a:xfrm>
            <a:off x="2876300" y="3926550"/>
            <a:ext cx="5364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6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Каждый новый взгляд открывает горизонты, а понимание — ключ к замыслам и идеям.</a:t>
            </a:r>
            <a:endParaRPr i="1" sz="16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2"/>
          <p:cNvSpPr txBox="1"/>
          <p:nvPr/>
        </p:nvSpPr>
        <p:spPr>
          <a:xfrm>
            <a:off x="2322151" y="2190753"/>
            <a:ext cx="4499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4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Биография</a:t>
            </a:r>
            <a:endParaRPr sz="4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3"/>
          <p:cNvSpPr txBox="1"/>
          <p:nvPr/>
        </p:nvSpPr>
        <p:spPr>
          <a:xfrm>
            <a:off x="1090407" y="1173036"/>
            <a:ext cx="37992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ko" sz="25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«Когда я слушал музыку Баха, мне казалось, что я внимаю звукам вечной гармонии, духу Господни, витавшему над вселенной до сотворения мира»</a:t>
            </a:r>
            <a:endParaRPr sz="25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1" name="Google Shape;221;p43"/>
          <p:cNvSpPr txBox="1"/>
          <p:nvPr/>
        </p:nvSpPr>
        <p:spPr>
          <a:xfrm>
            <a:off x="1090402" y="4061000"/>
            <a:ext cx="26094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Oswald"/>
              <a:buChar char="-"/>
            </a:pPr>
            <a:r>
              <a:rPr b="1" lang="ko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© Гете И. В</a:t>
            </a:r>
            <a:endParaRPr b="1" sz="15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2" name="Google Shape;22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407" y="866212"/>
            <a:ext cx="294127" cy="213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3"/>
          <p:cNvPicPr preferRelativeResize="0"/>
          <p:nvPr/>
        </p:nvPicPr>
        <p:blipFill rotWithShape="1">
          <a:blip r:embed="rId4">
            <a:alphaModFix/>
          </a:blip>
          <a:srcRect b="0" l="0" r="0" t="2095"/>
          <a:stretch/>
        </p:blipFill>
        <p:spPr>
          <a:xfrm>
            <a:off x="5155600" y="674500"/>
            <a:ext cx="2926276" cy="37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8" name="Google Shape;228;p44"/>
          <p:cNvCxnSpPr>
            <a:stCxn id="229" idx="6"/>
            <a:endCxn id="230" idx="2"/>
          </p:cNvCxnSpPr>
          <p:nvPr/>
        </p:nvCxnSpPr>
        <p:spPr>
          <a:xfrm>
            <a:off x="1723409" y="1467825"/>
            <a:ext cx="5910300" cy="0"/>
          </a:xfrm>
          <a:prstGeom prst="straightConnector1">
            <a:avLst/>
          </a:prstGeom>
          <a:noFill/>
          <a:ln cap="rnd" cmpd="sng" w="88900">
            <a:solidFill>
              <a:srgbClr val="EFD37E"/>
            </a:solidFill>
            <a:prstDash val="solid"/>
            <a:bevel/>
            <a:headEnd len="sm" w="sm" type="none"/>
            <a:tailEnd len="sm" w="sm" type="none"/>
          </a:ln>
        </p:spPr>
      </p:cxnSp>
      <p:sp>
        <p:nvSpPr>
          <p:cNvPr id="229" name="Google Shape;229;p44"/>
          <p:cNvSpPr/>
          <p:nvPr/>
        </p:nvSpPr>
        <p:spPr>
          <a:xfrm>
            <a:off x="1532909" y="1372575"/>
            <a:ext cx="190500" cy="190500"/>
          </a:xfrm>
          <a:prstGeom prst="ellipse">
            <a:avLst/>
          </a:prstGeom>
          <a:solidFill>
            <a:srgbClr val="170D0B"/>
          </a:solidFill>
          <a:ln cap="flat" cmpd="sng" w="88900">
            <a:solidFill>
              <a:srgbClr val="EFD37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31" name="Google Shape;231;p44"/>
          <p:cNvSpPr txBox="1"/>
          <p:nvPr/>
        </p:nvSpPr>
        <p:spPr>
          <a:xfrm>
            <a:off x="570150" y="2208175"/>
            <a:ext cx="1860600" cy="19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7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 Германии, в музыкальной семье. Его предки были музыкантами, что способствовало его раннему вхождению в музыкальный мир.</a:t>
            </a:r>
            <a:endParaRPr i="1" sz="17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32" name="Google Shape;232;p44"/>
          <p:cNvSpPr/>
          <p:nvPr/>
        </p:nvSpPr>
        <p:spPr>
          <a:xfrm>
            <a:off x="939609" y="907094"/>
            <a:ext cx="137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1685</a:t>
            </a:r>
            <a:endParaRPr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3" name="Google Shape;233;p44"/>
          <p:cNvSpPr/>
          <p:nvPr/>
        </p:nvSpPr>
        <p:spPr>
          <a:xfrm>
            <a:off x="3566497" y="1372575"/>
            <a:ext cx="190500" cy="190500"/>
          </a:xfrm>
          <a:prstGeom prst="ellipse">
            <a:avLst/>
          </a:prstGeom>
          <a:solidFill>
            <a:srgbClr val="170D0B"/>
          </a:solidFill>
          <a:ln cap="flat" cmpd="sng" w="88900">
            <a:solidFill>
              <a:srgbClr val="EFD37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34" name="Google Shape;234;p44"/>
          <p:cNvSpPr/>
          <p:nvPr/>
        </p:nvSpPr>
        <p:spPr>
          <a:xfrm>
            <a:off x="2973196" y="907094"/>
            <a:ext cx="137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1700 гг.</a:t>
            </a:r>
            <a:endParaRPr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5" name="Google Shape;235;p44"/>
          <p:cNvSpPr/>
          <p:nvPr/>
        </p:nvSpPr>
        <p:spPr>
          <a:xfrm>
            <a:off x="5600084" y="1372575"/>
            <a:ext cx="190500" cy="190500"/>
          </a:xfrm>
          <a:prstGeom prst="ellipse">
            <a:avLst/>
          </a:prstGeom>
          <a:solidFill>
            <a:srgbClr val="170D0B"/>
          </a:solidFill>
          <a:ln cap="flat" cmpd="sng" w="88900">
            <a:solidFill>
              <a:srgbClr val="EFD37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36" name="Google Shape;236;p44"/>
          <p:cNvSpPr/>
          <p:nvPr/>
        </p:nvSpPr>
        <p:spPr>
          <a:xfrm>
            <a:off x="5006784" y="907094"/>
            <a:ext cx="137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1705-1710 гг.</a:t>
            </a:r>
            <a:endParaRPr sz="1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0" name="Google Shape;230;p44"/>
          <p:cNvSpPr/>
          <p:nvPr/>
        </p:nvSpPr>
        <p:spPr>
          <a:xfrm>
            <a:off x="7633672" y="1372575"/>
            <a:ext cx="190500" cy="190500"/>
          </a:xfrm>
          <a:prstGeom prst="ellipse">
            <a:avLst/>
          </a:prstGeom>
          <a:solidFill>
            <a:srgbClr val="170D0B"/>
          </a:solidFill>
          <a:ln cap="flat" cmpd="sng" w="88900">
            <a:solidFill>
              <a:srgbClr val="EFD37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37" name="Google Shape;237;p44"/>
          <p:cNvSpPr/>
          <p:nvPr/>
        </p:nvSpPr>
        <p:spPr>
          <a:xfrm>
            <a:off x="7040372" y="907094"/>
            <a:ext cx="137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lt1"/>
                </a:solidFill>
                <a:latin typeface="Rozha One"/>
                <a:ea typeface="Rozha One"/>
                <a:cs typeface="Rozha One"/>
                <a:sym typeface="Rozha One"/>
              </a:rPr>
              <a:t>1747 </a:t>
            </a:r>
            <a:endParaRPr sz="1100"/>
          </a:p>
        </p:txBody>
      </p:sp>
      <p:sp>
        <p:nvSpPr>
          <p:cNvPr id="238" name="Google Shape;238;p44"/>
          <p:cNvSpPr/>
          <p:nvPr/>
        </p:nvSpPr>
        <p:spPr>
          <a:xfrm>
            <a:off x="726637" y="1776300"/>
            <a:ext cx="17040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Рождение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39" name="Google Shape;239;p44"/>
          <p:cNvSpPr/>
          <p:nvPr/>
        </p:nvSpPr>
        <p:spPr>
          <a:xfrm>
            <a:off x="4631262" y="1776300"/>
            <a:ext cx="17040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Служба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40" name="Google Shape;240;p44"/>
          <p:cNvSpPr txBox="1"/>
          <p:nvPr/>
        </p:nvSpPr>
        <p:spPr>
          <a:xfrm>
            <a:off x="2546600" y="2275050"/>
            <a:ext cx="1860600" cy="2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7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Изучал музыку под руководством своего отца. В 15 лет Бах поступил учиться в вокальную школу Имени Святого Михаила в городе Люнебург.</a:t>
            </a:r>
            <a:endParaRPr i="1" sz="17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41" name="Google Shape;241;p44"/>
          <p:cNvSpPr/>
          <p:nvPr/>
        </p:nvSpPr>
        <p:spPr>
          <a:xfrm>
            <a:off x="2703212" y="1776300"/>
            <a:ext cx="1704000" cy="346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Обучение</a:t>
            </a:r>
            <a:endParaRPr sz="24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42" name="Google Shape;242;p44"/>
          <p:cNvSpPr txBox="1"/>
          <p:nvPr/>
        </p:nvSpPr>
        <p:spPr>
          <a:xfrm>
            <a:off x="4523050" y="2335725"/>
            <a:ext cx="1942800" cy="24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7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 1704 году Бах получает должность органиста Новой церкви в Арндштадте.</a:t>
            </a:r>
            <a:endParaRPr i="1" sz="17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7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 1707 Бах переезжает в Мюльхузен, продолжает работать церковным музыкантом</a:t>
            </a:r>
            <a:endParaRPr i="1" sz="17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43" name="Google Shape;243;p44"/>
          <p:cNvSpPr/>
          <p:nvPr/>
        </p:nvSpPr>
        <p:spPr>
          <a:xfrm>
            <a:off x="6556775" y="1682350"/>
            <a:ext cx="2092500" cy="5925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2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Последние годы</a:t>
            </a:r>
            <a:endParaRPr sz="22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44" name="Google Shape;244;p44"/>
          <p:cNvSpPr txBox="1"/>
          <p:nvPr/>
        </p:nvSpPr>
        <p:spPr>
          <a:xfrm>
            <a:off x="6672725" y="2394125"/>
            <a:ext cx="1860600" cy="18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7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 последние годы жизни Бах быстро терял зрение. В 1747 году он создаёт цикл пьес под названием «Музыка приношения»</a:t>
            </a:r>
            <a:endParaRPr i="1" sz="17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/>
          <p:nvPr/>
        </p:nvSpPr>
        <p:spPr>
          <a:xfrm>
            <a:off x="670200" y="866200"/>
            <a:ext cx="40761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-3810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swald"/>
              <a:buChar char="●"/>
            </a:pPr>
            <a:r>
              <a:rPr lang="ko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Однажды Бах прошёл более 50 км пешком, чтобы послушать любимого исполнителя Д. Букстехуде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810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swald"/>
              <a:buChar char="●"/>
            </a:pPr>
            <a:r>
              <a:rPr lang="ko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Композитор владел французским, итальянским и родным немецким языками. 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810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swald"/>
              <a:buChar char="●"/>
            </a:pPr>
            <a:r>
              <a:rPr lang="ko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Бах работал во всех музыкальных жанрах, кроме оперы. 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8157" y="709348"/>
            <a:ext cx="2891809" cy="37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5"/>
          <p:cNvSpPr/>
          <p:nvPr/>
        </p:nvSpPr>
        <p:spPr>
          <a:xfrm>
            <a:off x="4880225" y="602700"/>
            <a:ext cx="564000" cy="39381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Ф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А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К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Т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Ы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/>
          <p:nvPr/>
        </p:nvSpPr>
        <p:spPr>
          <a:xfrm>
            <a:off x="2381250" y="2190749"/>
            <a:ext cx="438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4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Творчество</a:t>
            </a:r>
            <a:endParaRPr sz="4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/>
          <p:nvPr/>
        </p:nvSpPr>
        <p:spPr>
          <a:xfrm>
            <a:off x="4976400" y="789323"/>
            <a:ext cx="3288799" cy="949262"/>
          </a:xfrm>
          <a:custGeom>
            <a:rect b="b" l="l" r="r" t="t"/>
            <a:pathLst>
              <a:path extrusionOk="0" h="1917700" w="4890407">
                <a:moveTo>
                  <a:pt x="0" y="0"/>
                </a:moveTo>
                <a:lnTo>
                  <a:pt x="3931557" y="0"/>
                </a:lnTo>
                <a:cubicBezTo>
                  <a:pt x="4461115" y="0"/>
                  <a:pt x="4890407" y="429292"/>
                  <a:pt x="4890407" y="958850"/>
                </a:cubicBezTo>
                <a:cubicBezTo>
                  <a:pt x="4890407" y="1488408"/>
                  <a:pt x="4461115" y="1917700"/>
                  <a:pt x="3931557" y="1917700"/>
                </a:cubicBezTo>
                <a:lnTo>
                  <a:pt x="0" y="1917700"/>
                </a:lnTo>
                <a:close/>
              </a:path>
            </a:pathLst>
          </a:custGeom>
          <a:solidFill>
            <a:srgbClr val="C43B0E"/>
          </a:solidFill>
          <a:ln>
            <a:noFill/>
          </a:ln>
        </p:spPr>
        <p:txBody>
          <a:bodyPr anchorCtr="0" anchor="ctr" bIns="27000" lIns="81000" spcFirstLastPara="1" rIns="324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Лейпциг</a:t>
            </a:r>
            <a:endParaRPr sz="24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1723-1750</a:t>
            </a:r>
            <a:endParaRPr sz="24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2" name="Google Shape;262;p47"/>
          <p:cNvSpPr/>
          <p:nvPr/>
        </p:nvSpPr>
        <p:spPr>
          <a:xfrm>
            <a:off x="2325555" y="789323"/>
            <a:ext cx="3288799" cy="949262"/>
          </a:xfrm>
          <a:custGeom>
            <a:rect b="b" l="l" r="r" t="t"/>
            <a:pathLst>
              <a:path extrusionOk="0" h="1917700" w="4890407">
                <a:moveTo>
                  <a:pt x="0" y="0"/>
                </a:moveTo>
                <a:lnTo>
                  <a:pt x="3931557" y="0"/>
                </a:lnTo>
                <a:cubicBezTo>
                  <a:pt x="4461115" y="0"/>
                  <a:pt x="4890407" y="429292"/>
                  <a:pt x="4890407" y="958850"/>
                </a:cubicBezTo>
                <a:cubicBezTo>
                  <a:pt x="4890407" y="1488408"/>
                  <a:pt x="4461115" y="1917700"/>
                  <a:pt x="3931557" y="1917700"/>
                </a:cubicBezTo>
                <a:lnTo>
                  <a:pt x="0" y="1917700"/>
                </a:lnTo>
                <a:close/>
              </a:path>
            </a:pathLst>
          </a:custGeom>
          <a:solidFill>
            <a:srgbClr val="F89722"/>
          </a:solidFill>
          <a:ln>
            <a:noFill/>
          </a:ln>
        </p:spPr>
        <p:txBody>
          <a:bodyPr anchorCtr="0" anchor="ctr" bIns="27000" lIns="81000" spcFirstLastPara="1" rIns="324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Кётен</a:t>
            </a:r>
            <a:endParaRPr sz="24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1717- 1723</a:t>
            </a:r>
            <a:endParaRPr sz="24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3" name="Google Shape;263;p47"/>
          <p:cNvSpPr/>
          <p:nvPr/>
        </p:nvSpPr>
        <p:spPr>
          <a:xfrm>
            <a:off x="597775" y="789323"/>
            <a:ext cx="2375550" cy="949262"/>
          </a:xfrm>
          <a:custGeom>
            <a:rect b="b" l="l" r="r" t="t"/>
            <a:pathLst>
              <a:path extrusionOk="0" h="1917700" w="3532417">
                <a:moveTo>
                  <a:pt x="0" y="0"/>
                </a:moveTo>
                <a:lnTo>
                  <a:pt x="2573567" y="0"/>
                </a:lnTo>
                <a:cubicBezTo>
                  <a:pt x="3103125" y="0"/>
                  <a:pt x="3532417" y="429292"/>
                  <a:pt x="3532417" y="958850"/>
                </a:cubicBezTo>
                <a:cubicBezTo>
                  <a:pt x="3532417" y="1488408"/>
                  <a:pt x="3103125" y="1917700"/>
                  <a:pt x="2573567" y="1917700"/>
                </a:cubicBezTo>
                <a:lnTo>
                  <a:pt x="0" y="1917700"/>
                </a:lnTo>
                <a:close/>
              </a:path>
            </a:pathLst>
          </a:custGeom>
          <a:solidFill>
            <a:srgbClr val="EFD37E"/>
          </a:solidFill>
          <a:ln>
            <a:noFill/>
          </a:ln>
        </p:spPr>
        <p:txBody>
          <a:bodyPr anchorCtr="0" anchor="ctr" bIns="27000" lIns="81000" spcFirstLastPara="1" rIns="324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Веймар 1708-1717</a:t>
            </a:r>
            <a:endParaRPr sz="24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4" name="Google Shape;264;p47"/>
          <p:cNvSpPr txBox="1"/>
          <p:nvPr/>
        </p:nvSpPr>
        <p:spPr>
          <a:xfrm>
            <a:off x="597779" y="1738579"/>
            <a:ext cx="1861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Бах работает при княжеском дворе, пишет блестящие органные работы и первые кантаты — церковные сочинения для певцов-солистов и маленького оркестра.</a:t>
            </a:r>
            <a:endParaRPr i="1"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65" name="Google Shape;265;p47"/>
          <p:cNvSpPr txBox="1"/>
          <p:nvPr/>
        </p:nvSpPr>
        <p:spPr>
          <a:xfrm>
            <a:off x="2712200" y="1738575"/>
            <a:ext cx="2515500" cy="23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Исповедовал кальвинизм — ультра-аскетичную разновидность протестантства, где церковная служба проходит без музыки. Это дало Баху возможность написать много светской музыки.</a:t>
            </a:r>
            <a:endParaRPr i="1"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66" name="Google Shape;266;p47"/>
          <p:cNvSpPr/>
          <p:nvPr/>
        </p:nvSpPr>
        <p:spPr>
          <a:xfrm>
            <a:off x="2712200" y="4133527"/>
            <a:ext cx="2515482" cy="514836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«Бранденбургские концерты»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7" name="Google Shape;267;p47"/>
          <p:cNvSpPr txBox="1"/>
          <p:nvPr/>
        </p:nvSpPr>
        <p:spPr>
          <a:xfrm>
            <a:off x="5480322" y="1738575"/>
            <a:ext cx="2515500" cy="23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18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Поступает на службу кантором церкви св. Фомы. Фактически это означало, что Бах стал руководителем всей церковной музыки этого небольшого университетского города в Саксонии</a:t>
            </a:r>
            <a:endParaRPr i="1" sz="18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68" name="Google Shape;268;p47"/>
          <p:cNvSpPr/>
          <p:nvPr/>
        </p:nvSpPr>
        <p:spPr>
          <a:xfrm>
            <a:off x="5614368" y="4133527"/>
            <a:ext cx="2515482" cy="514836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«Страсти по Матфею»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8"/>
          <p:cNvSpPr/>
          <p:nvPr/>
        </p:nvSpPr>
        <p:spPr>
          <a:xfrm>
            <a:off x="913814" y="801575"/>
            <a:ext cx="7177500" cy="472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В его работах можно найти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74" name="Google Shape;274;p48"/>
          <p:cNvSpPr txBox="1"/>
          <p:nvPr/>
        </p:nvSpPr>
        <p:spPr>
          <a:xfrm>
            <a:off x="605951" y="1446299"/>
            <a:ext cx="69120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Виртуозную инструментальную музыку в итальянском вкусе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5" name="Google Shape;275;p48"/>
          <p:cNvSpPr/>
          <p:nvPr/>
        </p:nvSpPr>
        <p:spPr>
          <a:xfrm>
            <a:off x="3370146" y="1884900"/>
            <a:ext cx="5342166" cy="4725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Концерт для двух скрипок и струнного оркестра ре минор 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76" name="Google Shape;276;p48"/>
          <p:cNvSpPr txBox="1"/>
          <p:nvPr/>
        </p:nvSpPr>
        <p:spPr>
          <a:xfrm>
            <a:off x="794726" y="2496374"/>
            <a:ext cx="69120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Темпераментную вокальную музыку, достойную пера оперного мастера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7" name="Google Shape;277;p48"/>
          <p:cNvSpPr/>
          <p:nvPr/>
        </p:nvSpPr>
        <p:spPr>
          <a:xfrm>
            <a:off x="3522546" y="2968225"/>
            <a:ext cx="5342166" cy="4725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Ария сопрано из первой части «Рождественской оратории»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78" name="Google Shape;278;p48"/>
          <p:cNvSpPr txBox="1"/>
          <p:nvPr/>
        </p:nvSpPr>
        <p:spPr>
          <a:xfrm>
            <a:off x="690851" y="3574399"/>
            <a:ext cx="69120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Мелодии лютеранских хоралов и органную музыку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9" name="Google Shape;279;p48"/>
          <p:cNvSpPr/>
          <p:nvPr/>
        </p:nvSpPr>
        <p:spPr>
          <a:xfrm>
            <a:off x="5131400" y="4051550"/>
            <a:ext cx="3251070" cy="4725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Прелюдия и фуга ля минор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80" name="Google Shape;280;p48"/>
          <p:cNvSpPr/>
          <p:nvPr/>
        </p:nvSpPr>
        <p:spPr>
          <a:xfrm>
            <a:off x="1302000" y="4051550"/>
            <a:ext cx="3319866" cy="4725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Pacifico"/>
                <a:ea typeface="Pacifico"/>
                <a:cs typeface="Pacifico"/>
                <a:sym typeface="Pacifico"/>
              </a:rPr>
              <a:t>Заключительный хорал Кантаты №4</a:t>
            </a:r>
            <a:endParaRPr sz="18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9"/>
          <p:cNvSpPr/>
          <p:nvPr/>
        </p:nvSpPr>
        <p:spPr>
          <a:xfrm>
            <a:off x="2121600" y="1524375"/>
            <a:ext cx="49008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4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Анализ произведения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0"/>
          <p:cNvSpPr txBox="1"/>
          <p:nvPr/>
        </p:nvSpPr>
        <p:spPr>
          <a:xfrm>
            <a:off x="441175" y="2147975"/>
            <a:ext cx="3017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«Шутка» одно из произведений, которое стало частью «Оркестровой сюиты» №2 великого Иоганна Себастьяна Баха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291" name="Google Shape;291;p50"/>
          <p:cNvGrpSpPr/>
          <p:nvPr/>
        </p:nvGrpSpPr>
        <p:grpSpPr>
          <a:xfrm>
            <a:off x="1313683" y="881733"/>
            <a:ext cx="1272776" cy="1266320"/>
            <a:chOff x="1016567" y="1075748"/>
            <a:chExt cx="1793400" cy="1793400"/>
          </a:xfrm>
        </p:grpSpPr>
        <p:sp>
          <p:nvSpPr>
            <p:cNvPr id="292" name="Google Shape;292;p50"/>
            <p:cNvSpPr/>
            <p:nvPr/>
          </p:nvSpPr>
          <p:spPr>
            <a:xfrm>
              <a:off x="1016567" y="1075747"/>
              <a:ext cx="1793400" cy="1793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27000" lIns="68575" spcFirstLastPara="1" rIns="68575" wrap="square" tIns="27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70D0B"/>
                </a:solidFill>
                <a:latin typeface="Rozha One"/>
                <a:ea typeface="Rozha One"/>
                <a:cs typeface="Rozha One"/>
                <a:sym typeface="Rozha One"/>
              </a:endParaRPr>
            </a:p>
          </p:txBody>
        </p:sp>
        <p:sp>
          <p:nvSpPr>
            <p:cNvPr id="293" name="Google Shape;293;p50">
              <a:hlinkClick r:id="rId3"/>
            </p:cNvPr>
            <p:cNvSpPr/>
            <p:nvPr/>
          </p:nvSpPr>
          <p:spPr>
            <a:xfrm rot="5400809">
              <a:off x="1440850" y="1653038"/>
              <a:ext cx="1275000" cy="638700"/>
            </a:xfrm>
            <a:prstGeom prst="triangle">
              <a:avLst>
                <a:gd fmla="val 50425" name="adj"/>
              </a:avLst>
            </a:prstGeom>
            <a:solidFill>
              <a:srgbClr val="23110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4" name="Google Shape;29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2493" y="923700"/>
            <a:ext cx="4788300" cy="3296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1"/>
          <p:cNvSpPr/>
          <p:nvPr/>
        </p:nvSpPr>
        <p:spPr>
          <a:xfrm>
            <a:off x="4571999" y="801575"/>
            <a:ext cx="3708000" cy="472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Особенности 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0" name="Google Shape;300;p51"/>
          <p:cNvSpPr txBox="1"/>
          <p:nvPr/>
        </p:nvSpPr>
        <p:spPr>
          <a:xfrm>
            <a:off x="624650" y="1992500"/>
            <a:ext cx="1835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Быстрый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1" name="Google Shape;301;p51"/>
          <p:cNvSpPr/>
          <p:nvPr/>
        </p:nvSpPr>
        <p:spPr>
          <a:xfrm>
            <a:off x="624590" y="1390348"/>
            <a:ext cx="1835244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Тепм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2" name="Google Shape;302;p51"/>
          <p:cNvSpPr/>
          <p:nvPr/>
        </p:nvSpPr>
        <p:spPr>
          <a:xfrm>
            <a:off x="624590" y="2571748"/>
            <a:ext cx="1835244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Ритм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3" name="Google Shape;303;p51"/>
          <p:cNvSpPr txBox="1"/>
          <p:nvPr/>
        </p:nvSpPr>
        <p:spPr>
          <a:xfrm>
            <a:off x="624638" y="3151000"/>
            <a:ext cx="1835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Изящный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4" name="Google Shape;304;p51"/>
          <p:cNvSpPr/>
          <p:nvPr/>
        </p:nvSpPr>
        <p:spPr>
          <a:xfrm>
            <a:off x="624590" y="3753148"/>
            <a:ext cx="1835244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Характер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5" name="Google Shape;305;p51"/>
          <p:cNvSpPr txBox="1"/>
          <p:nvPr/>
        </p:nvSpPr>
        <p:spPr>
          <a:xfrm>
            <a:off x="624638" y="4332400"/>
            <a:ext cx="1835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Весёлый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6" name="Google Shape;306;p51"/>
          <p:cNvSpPr/>
          <p:nvPr/>
        </p:nvSpPr>
        <p:spPr>
          <a:xfrm>
            <a:off x="3080200" y="1390350"/>
            <a:ext cx="2191104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Тональность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7" name="Google Shape;307;p51"/>
          <p:cNvSpPr txBox="1"/>
          <p:nvPr/>
        </p:nvSpPr>
        <p:spPr>
          <a:xfrm>
            <a:off x="3258191" y="1992500"/>
            <a:ext cx="1835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Си Минор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08" name="Google Shape;308;p51"/>
          <p:cNvSpPr/>
          <p:nvPr/>
        </p:nvSpPr>
        <p:spPr>
          <a:xfrm>
            <a:off x="2953716" y="2499463"/>
            <a:ext cx="2276910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Форма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09" name="Google Shape;309;p51"/>
          <p:cNvSpPr txBox="1"/>
          <p:nvPr/>
        </p:nvSpPr>
        <p:spPr>
          <a:xfrm>
            <a:off x="2953775" y="3078714"/>
            <a:ext cx="22767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Двухчастная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0" name="Google Shape;310;p51"/>
          <p:cNvSpPr/>
          <p:nvPr/>
        </p:nvSpPr>
        <p:spPr>
          <a:xfrm>
            <a:off x="6029904" y="2171699"/>
            <a:ext cx="2388312" cy="4347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Партии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11" name="Google Shape;311;p51"/>
          <p:cNvSpPr txBox="1"/>
          <p:nvPr/>
        </p:nvSpPr>
        <p:spPr>
          <a:xfrm>
            <a:off x="5724524" y="2587350"/>
            <a:ext cx="30117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Партии сольной флейты, первой и второй скрипки, альта и бассо континуо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12" name="Google Shape;312;p51"/>
          <p:cNvSpPr/>
          <p:nvPr/>
        </p:nvSpPr>
        <p:spPr>
          <a:xfrm>
            <a:off x="3080200" y="3585699"/>
            <a:ext cx="2276910" cy="579258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Вид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13" name="Google Shape;313;p51"/>
          <p:cNvSpPr txBox="1"/>
          <p:nvPr/>
        </p:nvSpPr>
        <p:spPr>
          <a:xfrm>
            <a:off x="2712834" y="4113775"/>
            <a:ext cx="30117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Полифоническая пьеса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2"/>
          <p:cNvSpPr/>
          <p:nvPr/>
        </p:nvSpPr>
        <p:spPr>
          <a:xfrm>
            <a:off x="4571999" y="801575"/>
            <a:ext cx="3708000" cy="472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>
                <a:solidFill>
                  <a:srgbClr val="170D0B"/>
                </a:solidFill>
                <a:latin typeface="Pacifico"/>
                <a:ea typeface="Pacifico"/>
                <a:cs typeface="Pacifico"/>
                <a:sym typeface="Pacifico"/>
              </a:rPr>
              <a:t>Особенности </a:t>
            </a:r>
            <a:endParaRPr sz="3600">
              <a:solidFill>
                <a:srgbClr val="170D0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19" name="Google Shape;319;p52"/>
          <p:cNvSpPr/>
          <p:nvPr/>
        </p:nvSpPr>
        <p:spPr>
          <a:xfrm>
            <a:off x="1214878" y="1274066"/>
            <a:ext cx="2388312" cy="434700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latin typeface="Pacifico"/>
                <a:ea typeface="Pacifico"/>
                <a:cs typeface="Pacifico"/>
                <a:sym typeface="Pacifico"/>
              </a:rPr>
              <a:t>Стиль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320" name="Google Shape;320;p52"/>
          <p:cNvSpPr txBox="1"/>
          <p:nvPr/>
        </p:nvSpPr>
        <p:spPr>
          <a:xfrm>
            <a:off x="555038" y="1708782"/>
            <a:ext cx="37080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ko" sz="24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Такие способы развития музыкального материала, которые были особенно распространены в эпоху барокко, то есть секвентность и вариационность </a:t>
            </a:r>
            <a:endParaRPr i="1" sz="240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321" name="Google Shape;321;p52"/>
          <p:cNvSpPr txBox="1"/>
          <p:nvPr/>
        </p:nvSpPr>
        <p:spPr>
          <a:xfrm>
            <a:off x="4749000" y="1468175"/>
            <a:ext cx="3354000" cy="27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chemeClr val="accent4"/>
                </a:solidFill>
                <a:latin typeface="Pacifico"/>
                <a:ea typeface="Pacifico"/>
                <a:cs typeface="Pacifico"/>
                <a:sym typeface="Pacifico"/>
              </a:rPr>
              <a:t>В пьесе явно прослеживается, как одна и та же тема представлена на протяжении всего произведения в разных вариантах.</a:t>
            </a:r>
            <a:endParaRPr sz="2400">
              <a:solidFill>
                <a:schemeClr val="accent4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/>
          <p:nvPr/>
        </p:nvSpPr>
        <p:spPr>
          <a:xfrm>
            <a:off x="2381250" y="1844399"/>
            <a:ext cx="43815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4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Благодарю за внимание </a:t>
            </a:r>
            <a:endParaRPr sz="4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PTMON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